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73" r:id="rId13"/>
    <p:sldId id="270" r:id="rId14"/>
    <p:sldId id="271" r:id="rId15"/>
    <p:sldId id="269" r:id="rId16"/>
    <p:sldId id="268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PIC </a:t>
            </a:r>
            <a:r>
              <a:rPr lang="it-IT" dirty="0" err="1" smtClean="0"/>
              <a:t>simulations</a:t>
            </a:r>
            <a:r>
              <a:rPr lang="it-IT" dirty="0" smtClean="0"/>
              <a:t> of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reconnection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movie3D_density_guide0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260648"/>
            <a:ext cx="8308197" cy="6231695"/>
          </a:xfrm>
        </p:spPr>
      </p:pic>
    </p:spTree>
    <p:extLst>
      <p:ext uri="{BB962C8B-B14F-4D97-AF65-F5344CB8AC3E}">
        <p14:creationId xmlns:p14="http://schemas.microsoft.com/office/powerpoint/2010/main" val="35746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ovie3D_density_guide05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283" y="692696"/>
            <a:ext cx="8020165" cy="6015652"/>
          </a:xfrm>
        </p:spPr>
      </p:pic>
    </p:spTree>
    <p:extLst>
      <p:ext uri="{BB962C8B-B14F-4D97-AF65-F5344CB8AC3E}">
        <p14:creationId xmlns:p14="http://schemas.microsoft.com/office/powerpoint/2010/main" val="41441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pic>
        <p:nvPicPr>
          <p:cNvPr id="5" name="Picture 2" descr="C:\Users\User\Desktop\PhD_thesis_template\PhD_thesis_template\gfx\Rec_layer_Zenita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827584" y="4329678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P</a:t>
            </a:r>
            <a:r>
              <a:rPr lang="en-US" sz="2200" dirty="0" smtClean="0"/>
              <a:t>article </a:t>
            </a:r>
            <a:r>
              <a:rPr lang="en-US" sz="2200" dirty="0"/>
              <a:t>acceleration in reconnection takes </a:t>
            </a:r>
            <a:r>
              <a:rPr lang="en-US" sz="2200" dirty="0" smtClean="0"/>
              <a:t>place mainly </a:t>
            </a:r>
            <a:r>
              <a:rPr lang="en-US" sz="2200" dirty="0"/>
              <a:t>around the </a:t>
            </a:r>
            <a:r>
              <a:rPr lang="en-US" sz="2200" i="1" dirty="0"/>
              <a:t>X</a:t>
            </a:r>
            <a:r>
              <a:rPr lang="en-US" sz="2200" dirty="0"/>
              <a:t>-type neutral region, where the </a:t>
            </a:r>
            <a:r>
              <a:rPr lang="en-US" sz="2200" dirty="0" smtClean="0"/>
              <a:t>amplitudes of </a:t>
            </a:r>
            <a:r>
              <a:rPr lang="en-US" sz="2200" dirty="0"/>
              <a:t>magnetic fields are weak and charged particles become </a:t>
            </a:r>
            <a:r>
              <a:rPr lang="en-US" sz="2200" dirty="0" err="1" smtClean="0"/>
              <a:t>unmagnetized</a:t>
            </a:r>
            <a:r>
              <a:rPr lang="en-US" sz="2200" dirty="0" smtClean="0"/>
              <a:t>. They </a:t>
            </a:r>
            <a:r>
              <a:rPr lang="en-US" sz="2200" dirty="0"/>
              <a:t>are accelerated by an inductive electric </a:t>
            </a:r>
            <a:r>
              <a:rPr lang="en-US" sz="2200" dirty="0" smtClean="0"/>
              <a:t>field perpendicular </a:t>
            </a:r>
            <a:r>
              <a:rPr lang="en-US" sz="2200" dirty="0"/>
              <a:t>to the two-dimensional reconnection </a:t>
            </a:r>
            <a:r>
              <a:rPr lang="en-US" sz="2200" dirty="0" smtClean="0"/>
              <a:t>magnetic fields</a:t>
            </a:r>
            <a:r>
              <a:rPr lang="en-US" sz="2200" dirty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Zenitani</a:t>
            </a:r>
            <a:r>
              <a:rPr lang="en-US" i="1" dirty="0" smtClean="0"/>
              <a:t> &amp; Hoshino 2001).</a:t>
            </a:r>
            <a:endParaRPr lang="en-US" sz="2200" i="1" dirty="0"/>
          </a:p>
        </p:txBody>
      </p:sp>
      <p:sp>
        <p:nvSpPr>
          <p:cNvPr id="8" name="Rettangolo 7"/>
          <p:cNvSpPr/>
          <p:nvPr/>
        </p:nvSpPr>
        <p:spPr>
          <a:xfrm>
            <a:off x="784872" y="836712"/>
            <a:ext cx="7736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atio </a:t>
            </a:r>
            <a:r>
              <a:rPr lang="en-US" dirty="0"/>
              <a:t>of the inductive electric field </a:t>
            </a:r>
            <a:r>
              <a:rPr lang="en-US" dirty="0" smtClean="0"/>
              <a:t>|E</a:t>
            </a:r>
            <a:r>
              <a:rPr lang="en-US" baseline="-25000" dirty="0" smtClean="0"/>
              <a:t>Y</a:t>
            </a:r>
            <a:r>
              <a:rPr lang="en-US" dirty="0" smtClean="0"/>
              <a:t>| to the magnetic field |B</a:t>
            </a:r>
            <a:r>
              <a:rPr lang="en-US" baseline="-25000" dirty="0" smtClean="0"/>
              <a:t>total</a:t>
            </a:r>
            <a:r>
              <a:rPr lang="en-US" dirty="0" smtClean="0"/>
              <a:t>| = (B</a:t>
            </a:r>
            <a:r>
              <a:rPr lang="en-US" baseline="-25000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+B</a:t>
            </a:r>
            <a:r>
              <a:rPr lang="en-US" baseline="-25000" dirty="0" smtClean="0"/>
              <a:t>Z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1/2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2251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6239"/>
            <a:ext cx="9577064" cy="60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7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114"/>
            <a:ext cx="9143999" cy="59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595" y="693043"/>
            <a:ext cx="9805147" cy="41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Baty</a:t>
            </a:r>
            <a:r>
              <a:rPr lang="it-IT" dirty="0" smtClean="0"/>
              <a:t>, Petri, </a:t>
            </a:r>
            <a:r>
              <a:rPr lang="it-IT" dirty="0" err="1" smtClean="0"/>
              <a:t>Zenitani</a:t>
            </a:r>
            <a:r>
              <a:rPr lang="it-IT" dirty="0" smtClean="0"/>
              <a:t> 2013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esistive </a:t>
            </a:r>
            <a:r>
              <a:rPr lang="en-US" dirty="0"/>
              <a:t>relativistic </a:t>
            </a:r>
            <a:r>
              <a:rPr lang="en-US" dirty="0" smtClean="0"/>
              <a:t>2D MHD simulations</a:t>
            </a:r>
          </a:p>
          <a:p>
            <a:r>
              <a:rPr lang="it-IT" dirty="0" smtClean="0"/>
              <a:t>Fast </a:t>
            </a:r>
            <a:r>
              <a:rPr lang="it-IT" dirty="0" err="1" smtClean="0"/>
              <a:t>reconnection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double </a:t>
            </a:r>
            <a:r>
              <a:rPr lang="it-IT" dirty="0" err="1" smtClean="0"/>
              <a:t>tearing</a:t>
            </a:r>
            <a:r>
              <a:rPr lang="it-IT" dirty="0" smtClean="0"/>
              <a:t> </a:t>
            </a:r>
            <a:r>
              <a:rPr lang="it-IT" dirty="0" err="1" smtClean="0"/>
              <a:t>modes</a:t>
            </a:r>
            <a:r>
              <a:rPr lang="it-IT" dirty="0" smtClean="0"/>
              <a:t> in </a:t>
            </a:r>
            <a:r>
              <a:rPr lang="it-IT" dirty="0" err="1" smtClean="0"/>
              <a:t>relativistic</a:t>
            </a:r>
            <a:r>
              <a:rPr lang="it-IT" dirty="0" smtClean="0"/>
              <a:t> plasma</a:t>
            </a:r>
          </a:p>
          <a:p>
            <a:r>
              <a:rPr lang="it-IT" dirty="0" smtClean="0"/>
              <a:t>Time scale of </a:t>
            </a:r>
            <a:r>
              <a:rPr lang="it-IT" dirty="0" err="1" smtClean="0"/>
              <a:t>instability</a:t>
            </a:r>
            <a:r>
              <a:rPr lang="it-IT" dirty="0" smtClean="0"/>
              <a:t> </a:t>
            </a:r>
            <a:r>
              <a:rPr lang="it-IT" dirty="0" err="1" smtClean="0"/>
              <a:t>weakly</a:t>
            </a:r>
            <a:r>
              <a:rPr lang="it-IT" dirty="0" smtClean="0"/>
              <a:t> </a:t>
            </a:r>
            <a:r>
              <a:rPr lang="it-IT" dirty="0" err="1" smtClean="0"/>
              <a:t>depending</a:t>
            </a:r>
            <a:r>
              <a:rPr lang="it-IT" dirty="0" smtClean="0"/>
              <a:t> on the </a:t>
            </a:r>
            <a:r>
              <a:rPr lang="it-IT" dirty="0" err="1" smtClean="0"/>
              <a:t>Lundquist</a:t>
            </a:r>
            <a:r>
              <a:rPr lang="it-IT" dirty="0" smtClean="0"/>
              <a:t> </a:t>
            </a:r>
            <a:r>
              <a:rPr lang="it-IT" dirty="0" err="1" smtClean="0"/>
              <a:t>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Cerutti</a:t>
            </a:r>
            <a:r>
              <a:rPr lang="it-IT" dirty="0" smtClean="0"/>
              <a:t> et al. 2013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r>
              <a:rPr lang="it-IT" sz="2000" dirty="0" smtClean="0"/>
              <a:t>3D PIC </a:t>
            </a:r>
            <a:r>
              <a:rPr lang="it-IT" sz="2000" dirty="0" err="1" smtClean="0"/>
              <a:t>simulations</a:t>
            </a:r>
            <a:r>
              <a:rPr lang="it-IT" sz="2000" dirty="0" smtClean="0"/>
              <a:t> of </a:t>
            </a:r>
            <a:r>
              <a:rPr lang="it-IT" sz="2000" dirty="0" err="1" smtClean="0"/>
              <a:t>relativistic</a:t>
            </a:r>
            <a:r>
              <a:rPr lang="it-IT" sz="2000" dirty="0" smtClean="0"/>
              <a:t> </a:t>
            </a:r>
            <a:r>
              <a:rPr lang="it-IT" sz="2000" dirty="0" err="1" smtClean="0"/>
              <a:t>pair</a:t>
            </a:r>
            <a:r>
              <a:rPr lang="it-IT" sz="2000" dirty="0" smtClean="0"/>
              <a:t> plasma </a:t>
            </a:r>
            <a:r>
              <a:rPr lang="it-IT" sz="2000" dirty="0" err="1" smtClean="0"/>
              <a:t>reconnection</a:t>
            </a:r>
            <a:r>
              <a:rPr lang="it-IT" sz="2000" dirty="0" smtClean="0"/>
              <a:t> (</a:t>
            </a:r>
            <a:r>
              <a:rPr lang="it-IT" sz="2000" dirty="0" err="1" smtClean="0"/>
              <a:t>Zeltron</a:t>
            </a:r>
            <a:r>
              <a:rPr lang="it-IT" sz="2000" dirty="0" smtClean="0"/>
              <a:t> code)</a:t>
            </a:r>
          </a:p>
          <a:p>
            <a:r>
              <a:rPr lang="it-IT" sz="2000" dirty="0" err="1" smtClean="0"/>
              <a:t>Includes</a:t>
            </a:r>
            <a:endParaRPr lang="it-IT" sz="2000" dirty="0"/>
          </a:p>
          <a:p>
            <a:pPr lvl="1"/>
            <a:r>
              <a:rPr lang="it-IT" sz="1800" dirty="0" err="1" smtClean="0"/>
              <a:t>Radiation</a:t>
            </a:r>
            <a:r>
              <a:rPr lang="it-IT" sz="1800" dirty="0" smtClean="0"/>
              <a:t> </a:t>
            </a:r>
            <a:r>
              <a:rPr lang="it-IT" sz="1800" dirty="0" err="1" smtClean="0"/>
              <a:t>reaction</a:t>
            </a:r>
            <a:r>
              <a:rPr lang="it-IT" sz="1800" dirty="0" smtClean="0"/>
              <a:t> force (</a:t>
            </a:r>
            <a:r>
              <a:rPr lang="it-IT" sz="1800" dirty="0" err="1" smtClean="0"/>
              <a:t>Lorentz</a:t>
            </a:r>
            <a:r>
              <a:rPr lang="it-IT" sz="1800" dirty="0" smtClean="0"/>
              <a:t>-Abraham-</a:t>
            </a:r>
            <a:r>
              <a:rPr lang="it-IT" sz="1800" dirty="0" err="1" smtClean="0"/>
              <a:t>Dirac</a:t>
            </a:r>
            <a:r>
              <a:rPr lang="it-IT" sz="1800" dirty="0" smtClean="0"/>
              <a:t> </a:t>
            </a:r>
            <a:r>
              <a:rPr lang="it-IT" sz="1800" dirty="0" err="1" smtClean="0"/>
              <a:t>equation</a:t>
            </a:r>
            <a:r>
              <a:rPr lang="it-IT" sz="1800" dirty="0" smtClean="0"/>
              <a:t>)</a:t>
            </a:r>
          </a:p>
          <a:p>
            <a:pPr lvl="1"/>
            <a:r>
              <a:rPr lang="it-IT" sz="1800" dirty="0" smtClean="0"/>
              <a:t>Guide </a:t>
            </a:r>
            <a:r>
              <a:rPr lang="it-IT" sz="1800" dirty="0" err="1" smtClean="0"/>
              <a:t>field</a:t>
            </a:r>
            <a:endParaRPr lang="it-IT" sz="1800" dirty="0" smtClean="0"/>
          </a:p>
          <a:p>
            <a:pPr marL="0" indent="0">
              <a:buNone/>
            </a:pPr>
            <a:r>
              <a:rPr lang="it-IT" sz="2000" dirty="0" err="1" smtClean="0"/>
              <a:t>Results</a:t>
            </a:r>
            <a:r>
              <a:rPr lang="it-IT" sz="2000" dirty="0" smtClean="0"/>
              <a:t>: </a:t>
            </a:r>
            <a:endParaRPr lang="it-IT" sz="2000" dirty="0"/>
          </a:p>
          <a:p>
            <a:r>
              <a:rPr lang="it-IT" sz="2000" dirty="0" err="1"/>
              <a:t>Tearing</a:t>
            </a:r>
            <a:r>
              <a:rPr lang="it-IT" sz="2000" dirty="0"/>
              <a:t> </a:t>
            </a:r>
            <a:r>
              <a:rPr lang="it-IT" sz="2000" dirty="0" err="1"/>
              <a:t>instability</a:t>
            </a:r>
            <a:r>
              <a:rPr lang="it-IT" sz="2000" dirty="0"/>
              <a:t> and fast </a:t>
            </a:r>
            <a:r>
              <a:rPr lang="it-IT" sz="2000" dirty="0" err="1"/>
              <a:t>reconnection</a:t>
            </a:r>
            <a:r>
              <a:rPr lang="it-IT" sz="2000" dirty="0"/>
              <a:t> (</a:t>
            </a:r>
            <a:r>
              <a:rPr lang="it-IT" sz="2000" i="1" dirty="0" err="1"/>
              <a:t>xy</a:t>
            </a:r>
            <a:r>
              <a:rPr lang="it-IT" sz="2000" dirty="0" err="1"/>
              <a:t>-plane</a:t>
            </a:r>
            <a:r>
              <a:rPr lang="it-IT" sz="2000" dirty="0"/>
              <a:t>): 70% of the </a:t>
            </a:r>
            <a:r>
              <a:rPr lang="it-IT" sz="2000" dirty="0" err="1"/>
              <a:t>magnetic</a:t>
            </a:r>
            <a:r>
              <a:rPr lang="it-IT" sz="2000" dirty="0"/>
              <a:t> </a:t>
            </a:r>
            <a:r>
              <a:rPr lang="it-IT" sz="2000" dirty="0" err="1"/>
              <a:t>energy</a:t>
            </a:r>
            <a:r>
              <a:rPr lang="it-IT" sz="2000" dirty="0"/>
              <a:t> </a:t>
            </a:r>
            <a:r>
              <a:rPr lang="it-IT" sz="2000" dirty="0" err="1"/>
              <a:t>dissipated</a:t>
            </a:r>
            <a:r>
              <a:rPr lang="it-IT" sz="2000" dirty="0"/>
              <a:t> in </a:t>
            </a:r>
            <a:r>
              <a:rPr lang="it-IT" sz="2000" dirty="0" err="1"/>
              <a:t>particle</a:t>
            </a:r>
            <a:r>
              <a:rPr lang="it-IT" sz="2000" dirty="0"/>
              <a:t> </a:t>
            </a:r>
            <a:r>
              <a:rPr lang="it-IT" sz="2000" dirty="0" err="1"/>
              <a:t>acceleration</a:t>
            </a:r>
            <a:r>
              <a:rPr lang="it-IT" sz="2000" dirty="0"/>
              <a:t>.</a:t>
            </a:r>
          </a:p>
          <a:p>
            <a:endParaRPr lang="it-IT" sz="2000" dirty="0"/>
          </a:p>
          <a:p>
            <a:r>
              <a:rPr lang="it-IT" sz="2000" dirty="0" err="1"/>
              <a:t>Kink</a:t>
            </a:r>
            <a:r>
              <a:rPr lang="it-IT" sz="2000" dirty="0"/>
              <a:t> </a:t>
            </a:r>
            <a:r>
              <a:rPr lang="it-IT" sz="2000" dirty="0" err="1"/>
              <a:t>instability</a:t>
            </a:r>
            <a:r>
              <a:rPr lang="it-IT" sz="2000" dirty="0"/>
              <a:t> of the </a:t>
            </a:r>
            <a:r>
              <a:rPr lang="it-IT" sz="2000" dirty="0" err="1"/>
              <a:t>current</a:t>
            </a:r>
            <a:r>
              <a:rPr lang="it-IT" sz="2000" dirty="0"/>
              <a:t> </a:t>
            </a:r>
            <a:r>
              <a:rPr lang="it-IT" sz="2000" dirty="0" err="1"/>
              <a:t>sheet</a:t>
            </a:r>
            <a:r>
              <a:rPr lang="it-IT" sz="2000" dirty="0"/>
              <a:t> (</a:t>
            </a:r>
            <a:r>
              <a:rPr lang="it-IT" sz="2000" i="1" dirty="0" err="1"/>
              <a:t>yz</a:t>
            </a:r>
            <a:r>
              <a:rPr lang="it-IT" sz="2000" dirty="0" err="1"/>
              <a:t>-plane</a:t>
            </a:r>
            <a:r>
              <a:rPr lang="it-IT" sz="2000" dirty="0"/>
              <a:t>): </a:t>
            </a:r>
            <a:r>
              <a:rPr lang="en-US" sz="2000" dirty="0"/>
              <a:t>55% of the total magnetic energy is dissipated.</a:t>
            </a:r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err="1" smtClean="0"/>
              <a:t>Relativistic</a:t>
            </a:r>
            <a:r>
              <a:rPr lang="it-IT" sz="2000" dirty="0" smtClean="0"/>
              <a:t> </a:t>
            </a:r>
            <a:r>
              <a:rPr lang="it-IT" sz="2000" dirty="0" err="1" smtClean="0"/>
              <a:t>kink</a:t>
            </a:r>
            <a:r>
              <a:rPr lang="it-IT" sz="2000" dirty="0" smtClean="0"/>
              <a:t> </a:t>
            </a:r>
            <a:r>
              <a:rPr lang="it-IT" sz="2000" dirty="0" err="1" smtClean="0"/>
              <a:t>instability</a:t>
            </a:r>
            <a:r>
              <a:rPr lang="it-IT" sz="2000" dirty="0" smtClean="0"/>
              <a:t> </a:t>
            </a:r>
            <a:r>
              <a:rPr lang="it-IT" sz="2000" dirty="0" err="1" smtClean="0"/>
              <a:t>disrupt</a:t>
            </a:r>
            <a:r>
              <a:rPr lang="it-IT" sz="2000" dirty="0" smtClean="0"/>
              <a:t> the </a:t>
            </a:r>
            <a:r>
              <a:rPr lang="it-IT" sz="2000" dirty="0" err="1" smtClean="0"/>
              <a:t>layer</a:t>
            </a:r>
            <a:r>
              <a:rPr lang="it-IT" sz="2000" dirty="0" smtClean="0"/>
              <a:t> (</a:t>
            </a:r>
            <a:r>
              <a:rPr lang="it-IT" sz="2000" dirty="0" err="1" smtClean="0"/>
              <a:t>see</a:t>
            </a:r>
            <a:r>
              <a:rPr lang="it-IT" sz="2000" dirty="0" smtClean="0"/>
              <a:t> </a:t>
            </a:r>
            <a:r>
              <a:rPr lang="it-IT" sz="2000" dirty="0" err="1" smtClean="0"/>
              <a:t>also</a:t>
            </a:r>
            <a:r>
              <a:rPr lang="it-IT" sz="2000" dirty="0" smtClean="0"/>
              <a:t>, e.g., </a:t>
            </a:r>
            <a:r>
              <a:rPr lang="it-IT" sz="2000" dirty="0" err="1" smtClean="0"/>
              <a:t>Zenitani</a:t>
            </a:r>
            <a:r>
              <a:rPr lang="it-IT" sz="2000" dirty="0" smtClean="0"/>
              <a:t> &amp; </a:t>
            </a:r>
            <a:r>
              <a:rPr lang="it-IT" sz="2000" dirty="0" err="1" smtClean="0"/>
              <a:t>Hoshino</a:t>
            </a:r>
            <a:r>
              <a:rPr lang="it-IT" sz="2000" dirty="0" smtClean="0"/>
              <a:t> 2008, Sironi &amp; </a:t>
            </a:r>
            <a:r>
              <a:rPr lang="it-IT" sz="2000" dirty="0" err="1" smtClean="0"/>
              <a:t>Spitkovsky</a:t>
            </a:r>
            <a:r>
              <a:rPr lang="it-IT" sz="2000" dirty="0" smtClean="0"/>
              <a:t> 2011).</a:t>
            </a:r>
          </a:p>
          <a:p>
            <a:endParaRPr lang="it-IT" sz="2000" dirty="0"/>
          </a:p>
          <a:p>
            <a:r>
              <a:rPr lang="it-IT" sz="2000" dirty="0" smtClean="0"/>
              <a:t>A moderate guide </a:t>
            </a:r>
            <a:r>
              <a:rPr lang="it-IT" sz="2000" dirty="0" err="1" smtClean="0"/>
              <a:t>field</a:t>
            </a:r>
            <a:r>
              <a:rPr lang="it-IT" sz="2000" dirty="0" smtClean="0"/>
              <a:t> </a:t>
            </a:r>
            <a:r>
              <a:rPr lang="it-IT" sz="2000" dirty="0" err="1" smtClean="0"/>
              <a:t>stabilizes</a:t>
            </a:r>
            <a:r>
              <a:rPr lang="it-IT" sz="2000" dirty="0" smtClean="0"/>
              <a:t> the </a:t>
            </a:r>
            <a:r>
              <a:rPr lang="it-IT" sz="2000" dirty="0" err="1" smtClean="0"/>
              <a:t>layer</a:t>
            </a:r>
            <a:r>
              <a:rPr lang="it-IT" sz="2000" dirty="0" smtClean="0"/>
              <a:t> and </a:t>
            </a:r>
            <a:r>
              <a:rPr lang="it-IT" sz="2000" dirty="0" err="1" smtClean="0"/>
              <a:t>enable</a:t>
            </a:r>
            <a:r>
              <a:rPr lang="it-IT" sz="2000" dirty="0" smtClean="0"/>
              <a:t> </a:t>
            </a:r>
            <a:r>
              <a:rPr lang="it-IT" sz="2000" dirty="0" err="1" smtClean="0"/>
              <a:t>particle</a:t>
            </a:r>
            <a:r>
              <a:rPr lang="it-IT" sz="2000" dirty="0" smtClean="0"/>
              <a:t> </a:t>
            </a:r>
            <a:r>
              <a:rPr lang="it-IT" sz="2000" dirty="0" err="1" smtClean="0"/>
              <a:t>acceleration</a:t>
            </a:r>
            <a:endParaRPr lang="it-IT" sz="2000" dirty="0" smtClean="0"/>
          </a:p>
          <a:p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32842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Tearing</a:t>
            </a:r>
            <a:r>
              <a:rPr lang="it-IT" dirty="0" smtClean="0"/>
              <a:t> </a:t>
            </a:r>
            <a:r>
              <a:rPr lang="it-IT" dirty="0" err="1" smtClean="0"/>
              <a:t>instability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Tearing</a:t>
            </a:r>
            <a:r>
              <a:rPr lang="it-IT" dirty="0"/>
              <a:t> </a:t>
            </a:r>
            <a:r>
              <a:rPr lang="it-IT" dirty="0" err="1"/>
              <a:t>instability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88" y="1428750"/>
            <a:ext cx="5067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0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Tearing</a:t>
            </a:r>
            <a:r>
              <a:rPr lang="it-IT" dirty="0"/>
              <a:t> </a:t>
            </a:r>
            <a:r>
              <a:rPr lang="it-IT" dirty="0" err="1"/>
              <a:t>instability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485900"/>
            <a:ext cx="48482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7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Tearing</a:t>
            </a:r>
            <a:r>
              <a:rPr lang="it-IT" dirty="0"/>
              <a:t> </a:t>
            </a:r>
            <a:r>
              <a:rPr lang="it-IT" dirty="0" err="1"/>
              <a:t>instability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55" y="1412776"/>
            <a:ext cx="47720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0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Kink</a:t>
            </a:r>
            <a:r>
              <a:rPr lang="it-IT" dirty="0" smtClean="0"/>
              <a:t> </a:t>
            </a:r>
            <a:r>
              <a:rPr lang="it-IT" dirty="0" err="1" smtClean="0"/>
              <a:t>instability</a:t>
            </a:r>
            <a:r>
              <a:rPr lang="it-IT" dirty="0" smtClean="0"/>
              <a:t> of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sheet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484784"/>
            <a:ext cx="52768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4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Kink</a:t>
            </a:r>
            <a:r>
              <a:rPr lang="it-IT" dirty="0"/>
              <a:t> </a:t>
            </a:r>
            <a:r>
              <a:rPr lang="it-IT" dirty="0" err="1" smtClean="0"/>
              <a:t>instability</a:t>
            </a:r>
            <a:r>
              <a:rPr lang="it-IT" dirty="0" smtClean="0"/>
              <a:t> of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sheet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05" y="1457325"/>
            <a:ext cx="47910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5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Kink</a:t>
            </a:r>
            <a:r>
              <a:rPr lang="it-IT" dirty="0"/>
              <a:t> </a:t>
            </a:r>
            <a:r>
              <a:rPr lang="it-IT" dirty="0" err="1" smtClean="0"/>
              <a:t>instability</a:t>
            </a:r>
            <a:r>
              <a:rPr lang="it-IT" dirty="0" smtClean="0"/>
              <a:t> of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sheet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6149"/>
            <a:ext cx="47720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7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229</Words>
  <Application>Microsoft Office PowerPoint</Application>
  <PresentationFormat>Presentazione su schermo (4:3)</PresentationFormat>
  <Paragraphs>28</Paragraphs>
  <Slides>16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PIC simulations of magnetic reconnection</vt:lpstr>
      <vt:lpstr>Cerutti et al. 2013</vt:lpstr>
      <vt:lpstr>Tearing instability</vt:lpstr>
      <vt:lpstr>Tearing instability</vt:lpstr>
      <vt:lpstr>Tearing instability</vt:lpstr>
      <vt:lpstr>Tearing instability</vt:lpstr>
      <vt:lpstr>Kink instability of the current sheet</vt:lpstr>
      <vt:lpstr>Kink instability of the current sheet</vt:lpstr>
      <vt:lpstr>Kink instability of the current 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Baty, Petri, Zenitani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Manuela</cp:lastModifiedBy>
  <cp:revision>14</cp:revision>
  <dcterms:created xsi:type="dcterms:W3CDTF">2013-12-08T09:56:06Z</dcterms:created>
  <dcterms:modified xsi:type="dcterms:W3CDTF">2014-06-06T10:58:06Z</dcterms:modified>
</cp:coreProperties>
</file>